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0" d="100"/>
          <a:sy n="80" d="100"/>
        </p:scale>
        <p:origin x="58" y="1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nl-NL"/>
              <a:t>Klik om stijl te bewerken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FEB865FB-8019-4B96-BDFE-2A3EAB4B8AF8}" type="datetimeFigureOut">
              <a:rPr lang="nl-NL" smtClean="0"/>
              <a:t>17-1-2022</a:t>
            </a:fld>
            <a:endParaRPr lang="nl-NL"/>
          </a:p>
        </p:txBody>
      </p:sp>
      <p:sp>
        <p:nvSpPr>
          <p:cNvPr id="5" name="Footer Placeholder 4"/>
          <p:cNvSpPr>
            <a:spLocks noGrp="1"/>
          </p:cNvSpPr>
          <p:nvPr>
            <p:ph type="ftr" sz="quarter" idx="11"/>
          </p:nvPr>
        </p:nvSpPr>
        <p:spPr>
          <a:xfrm>
            <a:off x="2416500" y="329307"/>
            <a:ext cx="4973915" cy="309201"/>
          </a:xfrm>
        </p:spPr>
        <p:txBody>
          <a:bodyPr/>
          <a:lstStyle/>
          <a:p>
            <a:endParaRPr lang="nl-NL"/>
          </a:p>
        </p:txBody>
      </p:sp>
      <p:sp>
        <p:nvSpPr>
          <p:cNvPr id="6" name="Slide Number Placeholder 5"/>
          <p:cNvSpPr>
            <a:spLocks noGrp="1"/>
          </p:cNvSpPr>
          <p:nvPr>
            <p:ph type="sldNum" sz="quarter" idx="12"/>
          </p:nvPr>
        </p:nvSpPr>
        <p:spPr>
          <a:xfrm>
            <a:off x="1437664" y="798973"/>
            <a:ext cx="811019" cy="503578"/>
          </a:xfrm>
        </p:spPr>
        <p:txBody>
          <a:bodyPr/>
          <a:lstStyle/>
          <a:p>
            <a:fld id="{38FB19D4-1A3C-44C7-9965-FD43E0A2E0F9}" type="slidenum">
              <a:rPr lang="nl-NL" smtClean="0"/>
              <a:t>‹nr.›</a:t>
            </a:fld>
            <a:endParaRPr lang="nl-NL"/>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32999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FEB865FB-8019-4B96-BDFE-2A3EAB4B8AF8}" type="datetimeFigureOut">
              <a:rPr lang="nl-NL" smtClean="0"/>
              <a:t>17-1-2022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8FB19D4-1A3C-44C7-9965-FD43E0A2E0F9}" type="slidenum">
              <a:rPr lang="nl-NL" smtClean="0"/>
              <a:t>‹nr.›</a:t>
            </a:fld>
            <a:endParaRPr lang="nl-NL"/>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67641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nl-NL"/>
              <a:t>Klik om stijl te bewerken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FEB865FB-8019-4B96-BDFE-2A3EAB4B8AF8}" type="datetimeFigureOut">
              <a:rPr lang="nl-NL" smtClean="0"/>
              <a:t>17-1-2022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8FB19D4-1A3C-44C7-9965-FD43E0A2E0F9}" type="slidenum">
              <a:rPr lang="nl-NL" smtClean="0"/>
              <a:t>‹nr.›</a:t>
            </a:fld>
            <a:endParaRPr lang="nl-NL"/>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80026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ncho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FEB865FB-8019-4B96-BDFE-2A3EAB4B8AF8}" type="datetimeFigureOut">
              <a:rPr lang="nl-NL" smtClean="0"/>
              <a:t>17-1-2022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8FB19D4-1A3C-44C7-9965-FD43E0A2E0F9}" type="slidenum">
              <a:rPr lang="nl-NL" smtClean="0"/>
              <a:t>‹nr.›</a:t>
            </a:fld>
            <a:endParaRPr lang="nl-NL"/>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97647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nl-NL"/>
              <a:t>Klik om stijl te bewerken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FEB865FB-8019-4B96-BDFE-2A3EAB4B8AF8}" type="datetimeFigureOut">
              <a:rPr lang="nl-NL" smtClean="0"/>
              <a:t>17-1-2022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8FB19D4-1A3C-44C7-9965-FD43E0A2E0F9}" type="slidenum">
              <a:rPr lang="nl-NL" smtClean="0"/>
              <a:t>‹nr.›</a:t>
            </a:fld>
            <a:endParaRPr lang="nl-NL"/>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35929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nl-NL"/>
              <a:t>Klik om stijl te bewerken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FEB865FB-8019-4B96-BDFE-2A3EAB4B8AF8}" type="datetimeFigureOut">
              <a:rPr lang="nl-NL" smtClean="0"/>
              <a:t>17-1-2022</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8FB19D4-1A3C-44C7-9965-FD43E0A2E0F9}" type="slidenum">
              <a:rPr lang="nl-NL" smtClean="0"/>
              <a:t>‹nr.›</a:t>
            </a:fld>
            <a:endParaRPr lang="nl-NL"/>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66653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nl-NL"/>
              <a:t>Klik om stijl te bewerken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447191" y="2824269"/>
            <a:ext cx="4645152" cy="2644457"/>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412362" y="2821491"/>
            <a:ext cx="4645152" cy="2637371"/>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FEB865FB-8019-4B96-BDFE-2A3EAB4B8AF8}" type="datetimeFigureOut">
              <a:rPr lang="nl-NL" smtClean="0"/>
              <a:t>17-1-2022</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38FB19D4-1A3C-44C7-9965-FD43E0A2E0F9}" type="slidenum">
              <a:rPr lang="nl-NL" smtClean="0"/>
              <a:t>‹nr.›</a:t>
            </a:fld>
            <a:endParaRPr lang="nl-NL"/>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25854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FEB865FB-8019-4B96-BDFE-2A3EAB4B8AF8}" type="datetimeFigureOut">
              <a:rPr lang="nl-NL" smtClean="0"/>
              <a:t>17-1-2022</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38FB19D4-1A3C-44C7-9965-FD43E0A2E0F9}" type="slidenum">
              <a:rPr lang="nl-NL" smtClean="0"/>
              <a:t>‹nr.›</a:t>
            </a:fld>
            <a:endParaRPr lang="nl-NL"/>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852366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B865FB-8019-4B96-BDFE-2A3EAB4B8AF8}" type="datetimeFigureOut">
              <a:rPr lang="nl-NL" smtClean="0"/>
              <a:t>17-1-2022</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38FB19D4-1A3C-44C7-9965-FD43E0A2E0F9}" type="slidenum">
              <a:rPr lang="nl-NL" smtClean="0"/>
              <a:t>‹nr.›</a:t>
            </a:fld>
            <a:endParaRPr lang="nl-NL"/>
          </a:p>
        </p:txBody>
      </p:sp>
    </p:spTree>
    <p:extLst>
      <p:ext uri="{BB962C8B-B14F-4D97-AF65-F5344CB8AC3E}">
        <p14:creationId xmlns:p14="http://schemas.microsoft.com/office/powerpoint/2010/main" val="1974062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nl-NL"/>
              <a:t>Klik om stijl te bewerken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FEB865FB-8019-4B96-BDFE-2A3EAB4B8AF8}" type="datetimeFigureOut">
              <a:rPr lang="nl-NL" smtClean="0"/>
              <a:t>17-1-2022</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8FB19D4-1A3C-44C7-9965-FD43E0A2E0F9}" type="slidenum">
              <a:rPr lang="nl-NL" smtClean="0"/>
              <a:t>‹nr.›</a:t>
            </a:fld>
            <a:endParaRPr lang="nl-NL"/>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88754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FEB865FB-8019-4B96-BDFE-2A3EAB4B8AF8}" type="datetimeFigureOut">
              <a:rPr lang="nl-NL" smtClean="0"/>
              <a:t>17-1-2022</a:t>
            </a:fld>
            <a:endParaRPr lang="nl-NL"/>
          </a:p>
        </p:txBody>
      </p:sp>
      <p:sp>
        <p:nvSpPr>
          <p:cNvPr id="6" name="Footer Placeholder 5"/>
          <p:cNvSpPr>
            <a:spLocks noGrp="1"/>
          </p:cNvSpPr>
          <p:nvPr>
            <p:ph type="ftr" sz="quarter" idx="11"/>
          </p:nvPr>
        </p:nvSpPr>
        <p:spPr>
          <a:xfrm>
            <a:off x="1447382" y="318640"/>
            <a:ext cx="5541004" cy="320931"/>
          </a:xfrm>
        </p:spPr>
        <p:txBody>
          <a:bodyPr/>
          <a:lstStyle/>
          <a:p>
            <a:endParaRPr lang="nl-NL"/>
          </a:p>
        </p:txBody>
      </p:sp>
      <p:sp>
        <p:nvSpPr>
          <p:cNvPr id="7" name="Slide Number Placeholder 6"/>
          <p:cNvSpPr>
            <a:spLocks noGrp="1"/>
          </p:cNvSpPr>
          <p:nvPr>
            <p:ph type="sldNum" sz="quarter" idx="12"/>
          </p:nvPr>
        </p:nvSpPr>
        <p:spPr/>
        <p:txBody>
          <a:bodyPr/>
          <a:lstStyle/>
          <a:p>
            <a:fld id="{38FB19D4-1A3C-44C7-9965-FD43E0A2E0F9}" type="slidenum">
              <a:rPr lang="nl-NL" smtClean="0"/>
              <a:t>‹nr.›</a:t>
            </a:fld>
            <a:endParaRPr lang="nl-NL"/>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1473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FEB865FB-8019-4B96-BDFE-2A3EAB4B8AF8}" type="datetimeFigureOut">
              <a:rPr lang="nl-NL" smtClean="0"/>
              <a:t>17-1-2022</a:t>
            </a:fld>
            <a:endParaRPr lang="nl-NL"/>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38FB19D4-1A3C-44C7-9965-FD43E0A2E0F9}" type="slidenum">
              <a:rPr lang="nl-NL" smtClean="0"/>
              <a:t>‹nr.›</a:t>
            </a:fld>
            <a:endParaRPr lang="nl-NL"/>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13929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1C69834E-5EEE-4D61-833E-0492889645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9">
            <a:extLst>
              <a:ext uri="{FF2B5EF4-FFF2-40B4-BE49-F238E27FC236}">
                <a16:creationId xmlns:a16="http://schemas.microsoft.com/office/drawing/2014/main" id="{58E5D9BA-46E7-4BFA-9C74-75495BF6F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7" name="Rectangle 11">
            <a:extLst>
              <a:ext uri="{FF2B5EF4-FFF2-40B4-BE49-F238E27FC236}">
                <a16:creationId xmlns:a16="http://schemas.microsoft.com/office/drawing/2014/main" id="{5B033D76-5800-44B6-AFE9-EE21069351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13">
            <a:extLst>
              <a:ext uri="{FF2B5EF4-FFF2-40B4-BE49-F238E27FC236}">
                <a16:creationId xmlns:a16="http://schemas.microsoft.com/office/drawing/2014/main" id="{522D6F85-FFBA-4F81-AEE5-AAA17CB7AA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lt2"/>
          </a:fillRef>
          <a:effectRef idx="2">
            <a:schemeClr val="accent1"/>
          </a:effectRef>
          <a:fontRef idx="minor">
            <a:schemeClr val="lt1"/>
          </a:fontRef>
        </p:style>
        <p:txBody>
          <a:bodyPr rtlCol="0" anchor="ctr"/>
          <a:lstStyle/>
          <a:p>
            <a:pPr algn="ctr"/>
            <a:endParaRPr lang="en-US"/>
          </a:p>
        </p:txBody>
      </p:sp>
      <p:sp>
        <p:nvSpPr>
          <p:cNvPr id="13" name="Rectangle 15">
            <a:extLst>
              <a:ext uri="{FF2B5EF4-FFF2-40B4-BE49-F238E27FC236}">
                <a16:creationId xmlns:a16="http://schemas.microsoft.com/office/drawing/2014/main" id="{13B31514-E6DF-4357-9EEA-EFB798308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ln>
            <a:solidFill>
              <a:srgbClr val="949494"/>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DEADC3D1-9E91-4DDE-A649-1A78E1E6467B}"/>
              </a:ext>
            </a:extLst>
          </p:cNvPr>
          <p:cNvSpPr>
            <a:spLocks noGrp="1"/>
          </p:cNvSpPr>
          <p:nvPr>
            <p:ph type="ctrTitle"/>
          </p:nvPr>
        </p:nvSpPr>
        <p:spPr>
          <a:xfrm>
            <a:off x="1557071" y="1584552"/>
            <a:ext cx="9099255" cy="2537251"/>
          </a:xfrm>
        </p:spPr>
        <p:txBody>
          <a:bodyPr anchor="ctr">
            <a:normAutofit/>
          </a:bodyPr>
          <a:lstStyle/>
          <a:p>
            <a:pPr algn="ctr"/>
            <a:r>
              <a:rPr lang="nl-NL" sz="6700">
                <a:solidFill>
                  <a:srgbClr val="454545"/>
                </a:solidFill>
              </a:rPr>
              <a:t>Beelden van mijn opleiding en beroep</a:t>
            </a:r>
          </a:p>
        </p:txBody>
      </p:sp>
      <p:sp>
        <p:nvSpPr>
          <p:cNvPr id="3" name="Ondertitel 2">
            <a:extLst>
              <a:ext uri="{FF2B5EF4-FFF2-40B4-BE49-F238E27FC236}">
                <a16:creationId xmlns:a16="http://schemas.microsoft.com/office/drawing/2014/main" id="{F2623C41-CFF3-47E5-B17E-43EFFC0423D1}"/>
              </a:ext>
            </a:extLst>
          </p:cNvPr>
          <p:cNvSpPr>
            <a:spLocks noGrp="1"/>
          </p:cNvSpPr>
          <p:nvPr>
            <p:ph type="subTitle" idx="1"/>
          </p:nvPr>
        </p:nvSpPr>
        <p:spPr>
          <a:xfrm>
            <a:off x="1535372" y="4133234"/>
            <a:ext cx="9120954" cy="744373"/>
          </a:xfrm>
        </p:spPr>
        <p:txBody>
          <a:bodyPr>
            <a:normAutofit/>
          </a:bodyPr>
          <a:lstStyle/>
          <a:p>
            <a:pPr algn="ctr"/>
            <a:endParaRPr lang="nl-NL">
              <a:solidFill>
                <a:schemeClr val="accent1"/>
              </a:solidFill>
            </a:endParaRPr>
          </a:p>
        </p:txBody>
      </p:sp>
      <p:pic>
        <p:nvPicPr>
          <p:cNvPr id="18" name="Picture 17">
            <a:extLst>
              <a:ext uri="{FF2B5EF4-FFF2-40B4-BE49-F238E27FC236}">
                <a16:creationId xmlns:a16="http://schemas.microsoft.com/office/drawing/2014/main" id="{4C401D57-600A-4C91-AC9A-14CA1ED6F7D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20" name="Straight Connector 19">
            <a:extLst>
              <a:ext uri="{FF2B5EF4-FFF2-40B4-BE49-F238E27FC236}">
                <a16:creationId xmlns:a16="http://schemas.microsoft.com/office/drawing/2014/main" id="{412BDC66-00FA-4A3F-9BC7-BE05FF7705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7036526"/>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D6EDB49-211E-499D-9A08-6C5FF3D06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8F9F37E-D3CF-4F3D-96C2-25307819DF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2" name="Rectangle 11">
            <a:extLst>
              <a:ext uri="{FF2B5EF4-FFF2-40B4-BE49-F238E27FC236}">
                <a16:creationId xmlns:a16="http://schemas.microsoft.com/office/drawing/2014/main" id="{C5FFF17D-767C-40E7-8C89-962F1F54BC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69F39E1-619D-4D9E-8823-8BD8CC3206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lt1"/>
          </a:fillRef>
          <a:effectRef idx="2">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8C53F47-DF50-454F-A5A6-6B969748D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noFill/>
          <a:ln>
            <a:solidFill>
              <a:srgbClr val="4545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88554809-CF53-4AB1-8B45-A9CF969BAE3E}"/>
              </a:ext>
            </a:extLst>
          </p:cNvPr>
          <p:cNvSpPr>
            <a:spLocks noGrp="1"/>
          </p:cNvSpPr>
          <p:nvPr>
            <p:ph type="title"/>
          </p:nvPr>
        </p:nvSpPr>
        <p:spPr>
          <a:xfrm>
            <a:off x="1451579" y="1376053"/>
            <a:ext cx="9405891" cy="1002990"/>
          </a:xfrm>
        </p:spPr>
        <p:txBody>
          <a:bodyPr anchor="ctr">
            <a:normAutofit/>
          </a:bodyPr>
          <a:lstStyle/>
          <a:p>
            <a:r>
              <a:rPr lang="nl-NL" dirty="0"/>
              <a:t>Voor- en nadelen</a:t>
            </a:r>
          </a:p>
        </p:txBody>
      </p:sp>
      <p:sp>
        <p:nvSpPr>
          <p:cNvPr id="3" name="Tijdelijke aanduiding voor inhoud 2">
            <a:extLst>
              <a:ext uri="{FF2B5EF4-FFF2-40B4-BE49-F238E27FC236}">
                <a16:creationId xmlns:a16="http://schemas.microsoft.com/office/drawing/2014/main" id="{9B80A8D4-8413-4CEC-89C7-88272765FBD3}"/>
              </a:ext>
            </a:extLst>
          </p:cNvPr>
          <p:cNvSpPr>
            <a:spLocks noGrp="1"/>
          </p:cNvSpPr>
          <p:nvPr>
            <p:ph idx="1"/>
          </p:nvPr>
        </p:nvSpPr>
        <p:spPr>
          <a:xfrm>
            <a:off x="1451579" y="2464991"/>
            <a:ext cx="9405891" cy="2403571"/>
          </a:xfrm>
        </p:spPr>
        <p:txBody>
          <a:bodyPr>
            <a:normAutofit/>
          </a:bodyPr>
          <a:lstStyle/>
          <a:p>
            <a:r>
              <a:rPr lang="nl-NL" dirty="0"/>
              <a:t>We gaan er van uit dat je volgend jaar op een opleiding zit waar je je prettig in voelt. Weet je nog niet welke opleiding dan kies je voor deze opdracht een opleiding waar je misschien aan zit te denken. Iedere opleiding en ieder beroep heeft zijn voor- en nadelen. Dit gaan we onderzoeken en d.m.v. beelden uitdrukken.</a:t>
            </a:r>
          </a:p>
          <a:p>
            <a:pPr marL="0" indent="0">
              <a:buNone/>
            </a:pPr>
            <a:endParaRPr lang="nl-NL" dirty="0"/>
          </a:p>
        </p:txBody>
      </p:sp>
      <p:pic>
        <p:nvPicPr>
          <p:cNvPr id="18" name="Picture 17">
            <a:extLst>
              <a:ext uri="{FF2B5EF4-FFF2-40B4-BE49-F238E27FC236}">
                <a16:creationId xmlns:a16="http://schemas.microsoft.com/office/drawing/2014/main" id="{6A26901A-BC62-4A3A-A07A-65E1F3DDDEC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Tree>
    <p:extLst>
      <p:ext uri="{BB962C8B-B14F-4D97-AF65-F5344CB8AC3E}">
        <p14:creationId xmlns:p14="http://schemas.microsoft.com/office/powerpoint/2010/main" val="3895524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E7A6F0-5CD3-481E-B0F2-E7F99FE675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11290DF-4975-4FCD-8B8D-BBC86B8366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el 1">
            <a:extLst>
              <a:ext uri="{FF2B5EF4-FFF2-40B4-BE49-F238E27FC236}">
                <a16:creationId xmlns:a16="http://schemas.microsoft.com/office/drawing/2014/main" id="{5E2B1A7D-866D-4C22-A8C1-CC82FB26A15E}"/>
              </a:ext>
            </a:extLst>
          </p:cNvPr>
          <p:cNvSpPr>
            <a:spLocks noGrp="1"/>
          </p:cNvSpPr>
          <p:nvPr>
            <p:ph type="title"/>
          </p:nvPr>
        </p:nvSpPr>
        <p:spPr>
          <a:xfrm>
            <a:off x="860612" y="1138228"/>
            <a:ext cx="3793685" cy="3858767"/>
          </a:xfrm>
        </p:spPr>
        <p:txBody>
          <a:bodyPr anchor="ctr">
            <a:normAutofit/>
          </a:bodyPr>
          <a:lstStyle/>
          <a:p>
            <a:r>
              <a:rPr lang="nl-NL" sz="3600"/>
              <a:t>De stappen:</a:t>
            </a:r>
          </a:p>
        </p:txBody>
      </p:sp>
      <p:grpSp>
        <p:nvGrpSpPr>
          <p:cNvPr id="12" name="Group 11">
            <a:extLst>
              <a:ext uri="{FF2B5EF4-FFF2-40B4-BE49-F238E27FC236}">
                <a16:creationId xmlns:a16="http://schemas.microsoft.com/office/drawing/2014/main" id="{357CA18A-A333-4DCB-842B-76827D2ECB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100021" y="638300"/>
            <a:ext cx="6409605" cy="4858625"/>
            <a:chOff x="7807230" y="2012810"/>
            <a:chExt cx="3251252" cy="3459865"/>
          </a:xfrm>
        </p:grpSpPr>
        <p:sp>
          <p:nvSpPr>
            <p:cNvPr id="13" name="Rectangle 12">
              <a:extLst>
                <a:ext uri="{FF2B5EF4-FFF2-40B4-BE49-F238E27FC236}">
                  <a16:creationId xmlns:a16="http://schemas.microsoft.com/office/drawing/2014/main" id="{6E785FC3-CE7B-46F8-8C7A-EBBF001EDB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5069D9A-30C7-4159-880C-DD2BDC5100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9FE1511-6E1B-4F0E-8FF0-958527181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9891" y="973636"/>
            <a:ext cx="5769864" cy="4187952"/>
          </a:xfrm>
          <a:prstGeom prst="rect">
            <a:avLst/>
          </a:prstGeom>
          <a:solidFill>
            <a:srgbClr val="FFFFFF"/>
          </a:solidFill>
          <a:ln w="6350">
            <a:solidFill>
              <a:srgbClr val="DFD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DC77630C-E358-4B58-824E-7879B0D00222}"/>
              </a:ext>
            </a:extLst>
          </p:cNvPr>
          <p:cNvSpPr>
            <a:spLocks noGrp="1"/>
          </p:cNvSpPr>
          <p:nvPr>
            <p:ph idx="1"/>
          </p:nvPr>
        </p:nvSpPr>
        <p:spPr>
          <a:xfrm>
            <a:off x="5584483" y="1138228"/>
            <a:ext cx="5440680" cy="3858768"/>
          </a:xfrm>
        </p:spPr>
        <p:txBody>
          <a:bodyPr anchor="ctr">
            <a:normAutofit/>
          </a:bodyPr>
          <a:lstStyle/>
          <a:p>
            <a:pPr marL="0" indent="0">
              <a:lnSpc>
                <a:spcPct val="110000"/>
              </a:lnSpc>
              <a:buNone/>
            </a:pPr>
            <a:r>
              <a:rPr lang="nl-NL" sz="1700" dirty="0">
                <a:solidFill>
                  <a:srgbClr val="000000"/>
                </a:solidFill>
              </a:rPr>
              <a:t>Stap 1: </a:t>
            </a:r>
          </a:p>
          <a:p>
            <a:pPr>
              <a:lnSpc>
                <a:spcPct val="110000"/>
              </a:lnSpc>
            </a:pPr>
            <a:r>
              <a:rPr lang="nl-NL" sz="1700" dirty="0">
                <a:solidFill>
                  <a:srgbClr val="000000"/>
                </a:solidFill>
              </a:rPr>
              <a:t>Schrijf op wat je de voor- en nadelen vindt van jouw toekomstige opleiding en beroep. Waarvan jij nu denkt dat het jouw toekomstige beroep zou kunnen worden.</a:t>
            </a:r>
          </a:p>
          <a:p>
            <a:pPr>
              <a:lnSpc>
                <a:spcPct val="110000"/>
              </a:lnSpc>
            </a:pPr>
            <a:r>
              <a:rPr lang="nl-NL" sz="1700" dirty="0">
                <a:solidFill>
                  <a:srgbClr val="000000"/>
                </a:solidFill>
              </a:rPr>
              <a:t>Schrijf op hoe jouw toekomstige werkdag er uit ziet.</a:t>
            </a:r>
          </a:p>
          <a:p>
            <a:pPr marL="0" indent="0">
              <a:lnSpc>
                <a:spcPct val="110000"/>
              </a:lnSpc>
              <a:buNone/>
            </a:pPr>
            <a:r>
              <a:rPr lang="nl-NL" sz="1700" dirty="0">
                <a:solidFill>
                  <a:srgbClr val="000000"/>
                </a:solidFill>
              </a:rPr>
              <a:t>Stap 2:</a:t>
            </a:r>
          </a:p>
          <a:p>
            <a:pPr>
              <a:lnSpc>
                <a:spcPct val="110000"/>
              </a:lnSpc>
            </a:pPr>
            <a:r>
              <a:rPr lang="nl-NL" sz="1700" dirty="0">
                <a:solidFill>
                  <a:srgbClr val="000000"/>
                </a:solidFill>
              </a:rPr>
              <a:t>Verzamel afbeeldingen die hierbij passen. </a:t>
            </a:r>
          </a:p>
          <a:p>
            <a:pPr marL="0" indent="0">
              <a:lnSpc>
                <a:spcPct val="110000"/>
              </a:lnSpc>
              <a:buNone/>
            </a:pPr>
            <a:r>
              <a:rPr lang="nl-NL" sz="1700" dirty="0">
                <a:solidFill>
                  <a:srgbClr val="000000"/>
                </a:solidFill>
              </a:rPr>
              <a:t>Stap 3:</a:t>
            </a:r>
          </a:p>
          <a:p>
            <a:pPr>
              <a:lnSpc>
                <a:spcPct val="110000"/>
              </a:lnSpc>
            </a:pPr>
            <a:r>
              <a:rPr lang="nl-NL" sz="1700" dirty="0">
                <a:solidFill>
                  <a:srgbClr val="000000"/>
                </a:solidFill>
              </a:rPr>
              <a:t>Maak een collage van deze afbeeldingen</a:t>
            </a:r>
          </a:p>
        </p:txBody>
      </p:sp>
      <p:pic>
        <p:nvPicPr>
          <p:cNvPr id="18" name="Picture 17">
            <a:extLst>
              <a:ext uri="{FF2B5EF4-FFF2-40B4-BE49-F238E27FC236}">
                <a16:creationId xmlns:a16="http://schemas.microsoft.com/office/drawing/2014/main" id="{025CEF6D-5E98-4B5C-A10F-7459C1EEF10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20" name="Straight Connector 19">
            <a:extLst>
              <a:ext uri="{FF2B5EF4-FFF2-40B4-BE49-F238E27FC236}">
                <a16:creationId xmlns:a16="http://schemas.microsoft.com/office/drawing/2014/main" id="{05C73161-1E4E-4E6A-91B2-E885CF8FFBA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858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E7A6F0-5CD3-481E-B0F2-E7F99FE675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11290DF-4975-4FCD-8B8D-BBC86B8366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el 1">
            <a:extLst>
              <a:ext uri="{FF2B5EF4-FFF2-40B4-BE49-F238E27FC236}">
                <a16:creationId xmlns:a16="http://schemas.microsoft.com/office/drawing/2014/main" id="{4F576C7C-C54C-41FA-96B9-EDA10D16B0F9}"/>
              </a:ext>
            </a:extLst>
          </p:cNvPr>
          <p:cNvSpPr>
            <a:spLocks noGrp="1"/>
          </p:cNvSpPr>
          <p:nvPr>
            <p:ph type="title"/>
          </p:nvPr>
        </p:nvSpPr>
        <p:spPr>
          <a:xfrm>
            <a:off x="860612" y="1138228"/>
            <a:ext cx="3793685" cy="3858767"/>
          </a:xfrm>
        </p:spPr>
        <p:txBody>
          <a:bodyPr anchor="ctr">
            <a:normAutofit/>
          </a:bodyPr>
          <a:lstStyle/>
          <a:p>
            <a:endParaRPr lang="nl-NL" sz="3600"/>
          </a:p>
        </p:txBody>
      </p:sp>
      <p:grpSp>
        <p:nvGrpSpPr>
          <p:cNvPr id="12" name="Group 11">
            <a:extLst>
              <a:ext uri="{FF2B5EF4-FFF2-40B4-BE49-F238E27FC236}">
                <a16:creationId xmlns:a16="http://schemas.microsoft.com/office/drawing/2014/main" id="{357CA18A-A333-4DCB-842B-76827D2ECB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100021" y="638300"/>
            <a:ext cx="6409605" cy="4858625"/>
            <a:chOff x="7807230" y="2012810"/>
            <a:chExt cx="3251252" cy="3459865"/>
          </a:xfrm>
        </p:grpSpPr>
        <p:sp>
          <p:nvSpPr>
            <p:cNvPr id="13" name="Rectangle 12">
              <a:extLst>
                <a:ext uri="{FF2B5EF4-FFF2-40B4-BE49-F238E27FC236}">
                  <a16:creationId xmlns:a16="http://schemas.microsoft.com/office/drawing/2014/main" id="{6E785FC3-CE7B-46F8-8C7A-EBBF001EDB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5069D9A-30C7-4159-880C-DD2BDC5100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9FE1511-6E1B-4F0E-8FF0-958527181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9891" y="973636"/>
            <a:ext cx="5769864" cy="4187952"/>
          </a:xfrm>
          <a:prstGeom prst="rect">
            <a:avLst/>
          </a:prstGeom>
          <a:solidFill>
            <a:srgbClr val="FFFFFF"/>
          </a:solidFill>
          <a:ln w="6350">
            <a:solidFill>
              <a:srgbClr val="DFD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6BD94519-9A5C-4580-8E1D-E1A6565DB534}"/>
              </a:ext>
            </a:extLst>
          </p:cNvPr>
          <p:cNvSpPr>
            <a:spLocks noGrp="1"/>
          </p:cNvSpPr>
          <p:nvPr>
            <p:ph idx="1"/>
          </p:nvPr>
        </p:nvSpPr>
        <p:spPr>
          <a:xfrm>
            <a:off x="5584483" y="1138228"/>
            <a:ext cx="5440680" cy="3858768"/>
          </a:xfrm>
        </p:spPr>
        <p:txBody>
          <a:bodyPr anchor="ctr">
            <a:normAutofit/>
          </a:bodyPr>
          <a:lstStyle/>
          <a:p>
            <a:pPr marL="0" indent="0">
              <a:buNone/>
            </a:pPr>
            <a:r>
              <a:rPr lang="nl-NL">
                <a:solidFill>
                  <a:srgbClr val="000000"/>
                </a:solidFill>
              </a:rPr>
              <a:t>Stap 4:</a:t>
            </a:r>
          </a:p>
          <a:p>
            <a:r>
              <a:rPr lang="nl-NL">
                <a:solidFill>
                  <a:srgbClr val="000000"/>
                </a:solidFill>
              </a:rPr>
              <a:t>Schrijf in maximaal 10 regels op wat je van deze opdracht geleerd hebt. Welke inzichten heeft het jou gegeven.</a:t>
            </a:r>
          </a:p>
          <a:p>
            <a:pPr marL="0" indent="0">
              <a:buNone/>
            </a:pPr>
            <a:r>
              <a:rPr lang="nl-NL">
                <a:solidFill>
                  <a:srgbClr val="000000"/>
                </a:solidFill>
              </a:rPr>
              <a:t>Stap 5:</a:t>
            </a:r>
          </a:p>
          <a:p>
            <a:r>
              <a:rPr lang="nl-NL">
                <a:solidFill>
                  <a:srgbClr val="000000"/>
                </a:solidFill>
              </a:rPr>
              <a:t>Laat aan de klas zien wat je gemaakt hebt en vertel erbij wat jij gekozen hebt en wat jij als voor- en nadelen ziet. Vertel ook welke inzichten deze opdracht jou gegeven heeft.</a:t>
            </a:r>
          </a:p>
          <a:p>
            <a:pPr marL="0" indent="0">
              <a:buNone/>
            </a:pPr>
            <a:endParaRPr lang="nl-NL">
              <a:solidFill>
                <a:srgbClr val="000000"/>
              </a:solidFill>
            </a:endParaRPr>
          </a:p>
        </p:txBody>
      </p:sp>
      <p:pic>
        <p:nvPicPr>
          <p:cNvPr id="18" name="Picture 17">
            <a:extLst>
              <a:ext uri="{FF2B5EF4-FFF2-40B4-BE49-F238E27FC236}">
                <a16:creationId xmlns:a16="http://schemas.microsoft.com/office/drawing/2014/main" id="{025CEF6D-5E98-4B5C-A10F-7459C1EEF10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20" name="Straight Connector 19">
            <a:extLst>
              <a:ext uri="{FF2B5EF4-FFF2-40B4-BE49-F238E27FC236}">
                <a16:creationId xmlns:a16="http://schemas.microsoft.com/office/drawing/2014/main" id="{05C73161-1E4E-4E6A-91B2-E885CF8FFBA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0885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D6EDB49-211E-499D-9A08-6C5FF3D06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8F9F37E-D3CF-4F3D-96C2-25307819DF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2" name="Rectangle 11">
            <a:extLst>
              <a:ext uri="{FF2B5EF4-FFF2-40B4-BE49-F238E27FC236}">
                <a16:creationId xmlns:a16="http://schemas.microsoft.com/office/drawing/2014/main" id="{C5FFF17D-767C-40E7-8C89-962F1F54BC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69F39E1-619D-4D9E-8823-8BD8CC3206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lt1"/>
          </a:fillRef>
          <a:effectRef idx="2">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8C53F47-DF50-454F-A5A6-6B969748D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noFill/>
          <a:ln>
            <a:solidFill>
              <a:srgbClr val="4545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0348CC7A-37B0-4DC5-AD9A-C55650C2FE0A}"/>
              </a:ext>
            </a:extLst>
          </p:cNvPr>
          <p:cNvSpPr>
            <a:spLocks noGrp="1"/>
          </p:cNvSpPr>
          <p:nvPr>
            <p:ph type="title"/>
          </p:nvPr>
        </p:nvSpPr>
        <p:spPr>
          <a:xfrm>
            <a:off x="1451579" y="1376053"/>
            <a:ext cx="9405891" cy="1002990"/>
          </a:xfrm>
        </p:spPr>
        <p:txBody>
          <a:bodyPr anchor="ctr">
            <a:normAutofit/>
          </a:bodyPr>
          <a:lstStyle/>
          <a:p>
            <a:r>
              <a:rPr lang="nl-NL" dirty="0"/>
              <a:t>Huiswerk voor de nieuwe instromers:</a:t>
            </a:r>
          </a:p>
        </p:txBody>
      </p:sp>
      <p:sp>
        <p:nvSpPr>
          <p:cNvPr id="3" name="Tijdelijke aanduiding voor inhoud 2">
            <a:extLst>
              <a:ext uri="{FF2B5EF4-FFF2-40B4-BE49-F238E27FC236}">
                <a16:creationId xmlns:a16="http://schemas.microsoft.com/office/drawing/2014/main" id="{88DA5E2B-729B-4870-AAD0-F317B7749B94}"/>
              </a:ext>
            </a:extLst>
          </p:cNvPr>
          <p:cNvSpPr>
            <a:spLocks noGrp="1"/>
          </p:cNvSpPr>
          <p:nvPr>
            <p:ph idx="1"/>
          </p:nvPr>
        </p:nvSpPr>
        <p:spPr>
          <a:xfrm>
            <a:off x="1451579" y="2464991"/>
            <a:ext cx="9405891" cy="2403571"/>
          </a:xfrm>
        </p:spPr>
        <p:txBody>
          <a:bodyPr>
            <a:normAutofit/>
          </a:bodyPr>
          <a:lstStyle/>
          <a:p>
            <a:pPr marL="0" indent="0">
              <a:buNone/>
            </a:pPr>
            <a:r>
              <a:rPr lang="nl-NL" dirty="0"/>
              <a:t>Van Portfolio 1:</a:t>
            </a:r>
          </a:p>
          <a:p>
            <a:pPr marL="0" indent="0">
              <a:buNone/>
            </a:pPr>
            <a:r>
              <a:rPr lang="nl-NL" dirty="0"/>
              <a:t>Opdracht 1,2,3,4</a:t>
            </a:r>
          </a:p>
          <a:p>
            <a:pPr marL="0" indent="0">
              <a:buNone/>
            </a:pPr>
            <a:r>
              <a:rPr lang="nl-NL" dirty="0"/>
              <a:t>Graag mailen naar je </a:t>
            </a:r>
            <a:r>
              <a:rPr lang="nl-NL" dirty="0" err="1"/>
              <a:t>slb</a:t>
            </a:r>
            <a:r>
              <a:rPr lang="nl-NL" dirty="0"/>
              <a:t>-er (Marije Solle of Janneke Kamstra )</a:t>
            </a:r>
          </a:p>
        </p:txBody>
      </p:sp>
      <p:pic>
        <p:nvPicPr>
          <p:cNvPr id="18" name="Picture 17">
            <a:extLst>
              <a:ext uri="{FF2B5EF4-FFF2-40B4-BE49-F238E27FC236}">
                <a16:creationId xmlns:a16="http://schemas.microsoft.com/office/drawing/2014/main" id="{6A26901A-BC62-4A3A-A07A-65E1F3DDDEC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Tree>
    <p:extLst>
      <p:ext uri="{BB962C8B-B14F-4D97-AF65-F5344CB8AC3E}">
        <p14:creationId xmlns:p14="http://schemas.microsoft.com/office/powerpoint/2010/main" val="3774657196"/>
      </p:ext>
    </p:extLst>
  </p:cSld>
  <p:clrMapOvr>
    <a:masterClrMapping/>
  </p:clrMapOvr>
</p:sld>
</file>

<file path=ppt/theme/theme1.xml><?xml version="1.0" encoding="utf-8"?>
<a:theme xmlns:a="http://schemas.openxmlformats.org/drawingml/2006/main" name="Galerie">
  <a:themeElements>
    <a:clrScheme name="Galerie">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e">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e">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otalTime>3</TotalTime>
  <Words>225</Words>
  <Application>Microsoft Office PowerPoint</Application>
  <PresentationFormat>Breedbeeld</PresentationFormat>
  <Paragraphs>19</Paragraphs>
  <Slides>5</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5</vt:i4>
      </vt:variant>
    </vt:vector>
  </HeadingPairs>
  <TitlesOfParts>
    <vt:vector size="8" baseType="lpstr">
      <vt:lpstr>Arial</vt:lpstr>
      <vt:lpstr>Gill Sans MT</vt:lpstr>
      <vt:lpstr>Galerie</vt:lpstr>
      <vt:lpstr>Beelden van mijn opleiding en beroep</vt:lpstr>
      <vt:lpstr>Voor- en nadelen</vt:lpstr>
      <vt:lpstr>De stappen:</vt:lpstr>
      <vt:lpstr>PowerPoint-presentatie</vt:lpstr>
      <vt:lpstr>Huiswerk voor de nieuwe instromers: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Beelden van mijn opleiding en beroep</dc:title>
  <dc:creator>Janneke Kamstra</dc:creator>
  <cp:lastModifiedBy>Janneke Kamstra</cp:lastModifiedBy>
  <cp:revision>1</cp:revision>
  <dcterms:created xsi:type="dcterms:W3CDTF">2022-01-17T09:39:02Z</dcterms:created>
  <dcterms:modified xsi:type="dcterms:W3CDTF">2022-01-17T09:42:30Z</dcterms:modified>
</cp:coreProperties>
</file>